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6"/>
  </p:notesMasterIdLst>
  <p:sldIdLst>
    <p:sldId id="829" r:id="rId2"/>
    <p:sldId id="576" r:id="rId3"/>
    <p:sldId id="781" r:id="rId4"/>
    <p:sldId id="723" r:id="rId5"/>
    <p:sldId id="754" r:id="rId6"/>
    <p:sldId id="733" r:id="rId7"/>
    <p:sldId id="734" r:id="rId8"/>
    <p:sldId id="740" r:id="rId9"/>
    <p:sldId id="739" r:id="rId10"/>
    <p:sldId id="735" r:id="rId11"/>
    <p:sldId id="736" r:id="rId12"/>
    <p:sldId id="737" r:id="rId13"/>
    <p:sldId id="738" r:id="rId14"/>
    <p:sldId id="741" r:id="rId15"/>
    <p:sldId id="797" r:id="rId16"/>
    <p:sldId id="744" r:id="rId17"/>
    <p:sldId id="743" r:id="rId18"/>
    <p:sldId id="798" r:id="rId19"/>
    <p:sldId id="799" r:id="rId20"/>
    <p:sldId id="784" r:id="rId21"/>
    <p:sldId id="785" r:id="rId22"/>
    <p:sldId id="786" r:id="rId23"/>
    <p:sldId id="800" r:id="rId24"/>
    <p:sldId id="818" r:id="rId25"/>
    <p:sldId id="816" r:id="rId26"/>
    <p:sldId id="803" r:id="rId27"/>
    <p:sldId id="804" r:id="rId28"/>
    <p:sldId id="820" r:id="rId29"/>
    <p:sldId id="821" r:id="rId30"/>
    <p:sldId id="822" r:id="rId31"/>
    <p:sldId id="806" r:id="rId32"/>
    <p:sldId id="807" r:id="rId33"/>
    <p:sldId id="808" r:id="rId34"/>
    <p:sldId id="809" r:id="rId35"/>
    <p:sldId id="801" r:id="rId36"/>
    <p:sldId id="824" r:id="rId37"/>
    <p:sldId id="825" r:id="rId38"/>
    <p:sldId id="811" r:id="rId39"/>
    <p:sldId id="812" r:id="rId40"/>
    <p:sldId id="813" r:id="rId41"/>
    <p:sldId id="815" r:id="rId42"/>
    <p:sldId id="826" r:id="rId43"/>
    <p:sldId id="765" r:id="rId44"/>
    <p:sldId id="827" r:id="rId4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7CF8"/>
    <a:srgbClr val="67F8DD"/>
    <a:srgbClr val="FF5D6E"/>
    <a:srgbClr val="FB3D6C"/>
    <a:srgbClr val="202680"/>
    <a:srgbClr val="C62E51"/>
    <a:srgbClr val="F2939F"/>
    <a:srgbClr val="4DADE9"/>
    <a:srgbClr val="161920"/>
    <a:srgbClr val="0E17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81" autoAdjust="0"/>
    <p:restoredTop sz="88869" autoAdjust="0"/>
  </p:normalViewPr>
  <p:slideViewPr>
    <p:cSldViewPr snapToGrid="0" snapToObjects="1">
      <p:cViewPr varScale="1">
        <p:scale>
          <a:sx n="71" d="100"/>
          <a:sy n="71" d="100"/>
        </p:scale>
        <p:origin x="-2240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668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printerSettings" Target="printerSettings/printerSettings1.bin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6.png>
</file>

<file path=ppt/media/image17.png>
</file>

<file path=ppt/media/image18.png>
</file>

<file path=ppt/media/image3.png>
</file>

<file path=ppt/media/image3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1EB45C-8114-C243-8E1F-D22FE5297BD3}" type="datetimeFigureOut">
              <a:rPr lang="en-US" smtClean="0"/>
              <a:t>3/1/18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2C0B1A-A5F3-4E46-8999-3B7E73311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875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1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683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079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849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080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3/1/18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668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3/1/18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608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3/1/18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799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3/1/18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632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3/1/18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414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3/1/18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1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DF603C-6408-B94C-87D3-B87E7040F2BD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62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5" Type="http://schemas.openxmlformats.org/officeDocument/2006/relationships/image" Target="../media/image24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5" Type="http://schemas.openxmlformats.org/officeDocument/2006/relationships/image" Target="../media/image25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5" Type="http://schemas.openxmlformats.org/officeDocument/2006/relationships/image" Target="../media/image2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7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7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5" Type="http://schemas.openxmlformats.org/officeDocument/2006/relationships/image" Target="../media/image27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28.emf"/><Relationship Id="rId5" Type="http://schemas.openxmlformats.org/officeDocument/2006/relationships/image" Target="../media/image31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33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4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3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2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37.jpeg"/><Relationship Id="rId6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9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1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-406606"/>
            <a:ext cx="9143999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4200" dirty="0" smtClean="0">
              <a:latin typeface="Gill Sans Light"/>
              <a:cs typeface="Gill Sans Light"/>
            </a:endParaRPr>
          </a:p>
          <a:p>
            <a:pPr algn="ctr"/>
            <a:endParaRPr lang="en-US" sz="3500" i="1" dirty="0" smtClean="0">
              <a:latin typeface="Gill Sans Light"/>
              <a:cs typeface="Gill Sans Light"/>
            </a:endParaRPr>
          </a:p>
          <a:p>
            <a:pPr algn="ctr"/>
            <a:r>
              <a:rPr lang="en-US" sz="4500" b="1" dirty="0">
                <a:latin typeface="Gill Sans Light"/>
                <a:cs typeface="Gill Sans Light"/>
              </a:rPr>
              <a:t/>
            </a:r>
            <a:br>
              <a:rPr lang="en-US" sz="4500" b="1" dirty="0">
                <a:latin typeface="Gill Sans Light"/>
                <a:cs typeface="Gill Sans Light"/>
              </a:rPr>
            </a:br>
            <a:endParaRPr lang="en-US" sz="2000" b="1" dirty="0" smtClean="0"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latin typeface="Gill Sans Light"/>
              <a:cs typeface="Gill Sans Light"/>
            </a:endParaRPr>
          </a:p>
          <a:p>
            <a:pPr algn="ctr"/>
            <a:endParaRPr lang="en-US" sz="2100" b="1" dirty="0">
              <a:latin typeface="Gill Sans Light"/>
              <a:cs typeface="Gill Sans Light"/>
            </a:endParaRPr>
          </a:p>
          <a:p>
            <a:pPr algn="ctr"/>
            <a:endParaRPr lang="en-US" sz="2100" b="1" dirty="0"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latin typeface="Gill Sans Light"/>
              <a:cs typeface="Gill Sans Light"/>
            </a:endParaRPr>
          </a:p>
          <a:p>
            <a:pPr algn="ctr"/>
            <a:endParaRPr lang="en-US" sz="3500" dirty="0" smtClean="0">
              <a:latin typeface="Gill Sans Light"/>
              <a:cs typeface="Gill Sans Light"/>
            </a:endParaRPr>
          </a:p>
          <a:p>
            <a:pPr algn="ctr"/>
            <a:endParaRPr lang="en-US" sz="3500" dirty="0" smtClean="0">
              <a:latin typeface="Gill Sans Light"/>
              <a:cs typeface="Gill Sans Light"/>
            </a:endParaRPr>
          </a:p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ECE901</a:t>
            </a:r>
          </a:p>
          <a:p>
            <a:pPr algn="ctr"/>
            <a:r>
              <a:rPr lang="en-US" sz="3500" dirty="0" err="1" smtClean="0">
                <a:latin typeface="Gill Sans Light"/>
                <a:cs typeface="Gill Sans Light"/>
              </a:rPr>
              <a:t>Dimitris</a:t>
            </a:r>
            <a:r>
              <a:rPr lang="en-US" sz="3500" dirty="0" smtClean="0">
                <a:latin typeface="Gill Sans Light"/>
                <a:cs typeface="Gill Sans Light"/>
              </a:rPr>
              <a:t> </a:t>
            </a:r>
            <a:r>
              <a:rPr lang="en-US" sz="3500" dirty="0" err="1" smtClean="0">
                <a:latin typeface="Gill Sans Light"/>
                <a:cs typeface="Gill Sans Light"/>
              </a:rPr>
              <a:t>Papailiopoulos</a:t>
            </a:r>
            <a:endParaRPr lang="en-US" sz="3500" dirty="0" smtClean="0">
              <a:latin typeface="Gill Sans Light"/>
              <a:cs typeface="Gill Sans Light"/>
            </a:endParaRPr>
          </a:p>
          <a:p>
            <a:pPr algn="ctr"/>
            <a:endParaRPr lang="en-US" sz="3000" dirty="0" smtClean="0">
              <a:latin typeface="Gill Sans Light"/>
              <a:cs typeface="Gill Sans Ligh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" y="548423"/>
            <a:ext cx="9144000" cy="2180754"/>
          </a:xfrm>
          <a:prstGeom prst="rect">
            <a:avLst/>
          </a:prstGeom>
          <a:solidFill>
            <a:srgbClr val="0C1268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500" i="1" dirty="0" smtClean="0">
                <a:latin typeface="Gill Sans Light"/>
                <a:cs typeface="Gill Sans Light"/>
              </a:rPr>
              <a:t>Scaling-up SGD with mini-batches</a:t>
            </a:r>
            <a:endParaRPr lang="en-US" sz="5500" i="1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056943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7941" t="20809" r="28268" b="22002"/>
          <a:stretch/>
        </p:blipFill>
        <p:spPr>
          <a:xfrm>
            <a:off x="2318869" y="1494118"/>
            <a:ext cx="4362822" cy="42731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Rectangle 4"/>
          <p:cNvSpPr/>
          <p:nvPr/>
        </p:nvSpPr>
        <p:spPr>
          <a:xfrm>
            <a:off x="0" y="486999"/>
            <a:ext cx="9144000" cy="1216295"/>
          </a:xfrm>
          <a:prstGeom prst="rect">
            <a:avLst/>
          </a:prstGeom>
          <a:solidFill>
            <a:srgbClr val="0C1268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latin typeface="Gill Sans Light"/>
                <a:cs typeface="Gill Sans Light"/>
              </a:rPr>
              <a:t>Algorithm of choice: </a:t>
            </a:r>
            <a:r>
              <a:rPr lang="en-US" sz="4400" dirty="0" err="1" smtClean="0">
                <a:latin typeface="Gill Sans Light"/>
                <a:cs typeface="Gill Sans Light"/>
              </a:rPr>
              <a:t>minibatch</a:t>
            </a:r>
            <a:r>
              <a:rPr lang="en-US" sz="4400" dirty="0" smtClean="0">
                <a:latin typeface="Gill Sans Light"/>
                <a:cs typeface="Gill Sans Light"/>
              </a:rPr>
              <a:t> SGD</a:t>
            </a:r>
            <a:endParaRPr lang="en-US" sz="4400" dirty="0">
              <a:latin typeface="Gill Sans Light"/>
              <a:cs typeface="Gill Sans Light"/>
            </a:endParaRP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393" y="2496996"/>
            <a:ext cx="368300" cy="21590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4834469" y="3030363"/>
            <a:ext cx="0" cy="384792"/>
          </a:xfrm>
          <a:prstGeom prst="straightConnector1">
            <a:avLst/>
          </a:prstGeom>
          <a:ln>
            <a:solidFill>
              <a:srgbClr val="C62E5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3071558" y="4068356"/>
            <a:ext cx="593979" cy="252635"/>
          </a:xfrm>
          <a:prstGeom prst="straightConnector1">
            <a:avLst/>
          </a:prstGeom>
          <a:ln>
            <a:solidFill>
              <a:srgbClr val="C62E5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4230103" y="4228077"/>
            <a:ext cx="128134" cy="267065"/>
          </a:xfrm>
          <a:prstGeom prst="straightConnector1">
            <a:avLst/>
          </a:prstGeom>
          <a:ln>
            <a:solidFill>
              <a:srgbClr val="C62E5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541600" y="4137447"/>
            <a:ext cx="594568" cy="267065"/>
          </a:xfrm>
          <a:prstGeom prst="straightConnector1">
            <a:avLst/>
          </a:prstGeom>
          <a:ln>
            <a:solidFill>
              <a:srgbClr val="C62E5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3277" y="4010634"/>
            <a:ext cx="368300" cy="2159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8237" y="4264811"/>
            <a:ext cx="368300" cy="2159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4123" y="3868871"/>
            <a:ext cx="3683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275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7941" t="20809" r="28268" b="22002"/>
          <a:stretch/>
        </p:blipFill>
        <p:spPr>
          <a:xfrm>
            <a:off x="2318869" y="1494118"/>
            <a:ext cx="4362822" cy="42731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393" y="2496996"/>
            <a:ext cx="368300" cy="21590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041" y="5786611"/>
            <a:ext cx="3134859" cy="634809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555" y="5820489"/>
            <a:ext cx="2863697" cy="60093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486999"/>
            <a:ext cx="9144000" cy="1216295"/>
          </a:xfrm>
          <a:prstGeom prst="rect">
            <a:avLst/>
          </a:prstGeom>
          <a:solidFill>
            <a:srgbClr val="0C1268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latin typeface="Gill Sans Light"/>
                <a:cs typeface="Gill Sans Light"/>
              </a:rPr>
              <a:t>Algorithm of choice: </a:t>
            </a:r>
            <a:r>
              <a:rPr lang="en-US" sz="4400" dirty="0" err="1" smtClean="0">
                <a:latin typeface="Gill Sans Light"/>
                <a:cs typeface="Gill Sans Light"/>
              </a:rPr>
              <a:t>minibatch</a:t>
            </a:r>
            <a:r>
              <a:rPr lang="en-US" sz="4400" dirty="0" smtClean="0">
                <a:latin typeface="Gill Sans Light"/>
                <a:cs typeface="Gill Sans Light"/>
              </a:rPr>
              <a:t> SGD</a:t>
            </a:r>
            <a:endParaRPr lang="en-US" sz="4400" dirty="0">
              <a:latin typeface="Gill Sans Light"/>
              <a:cs typeface="Gill Sans Ligh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876593" y="2496996"/>
            <a:ext cx="2842202" cy="924612"/>
          </a:xfrm>
          <a:prstGeom prst="roundRect">
            <a:avLst>
              <a:gd name="adj" fmla="val 8888"/>
            </a:avLst>
          </a:prstGeom>
          <a:solidFill>
            <a:srgbClr val="20268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B = batch size, </a:t>
            </a:r>
          </a:p>
          <a:p>
            <a:pPr algn="ctr"/>
            <a:r>
              <a:rPr lang="en-US" sz="2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gradients / iteration</a:t>
            </a:r>
            <a:endParaRPr lang="en-US" sz="20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531642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7941" t="20809" r="28268" b="22002"/>
          <a:stretch/>
        </p:blipFill>
        <p:spPr>
          <a:xfrm>
            <a:off x="2318869" y="1494118"/>
            <a:ext cx="4362822" cy="42731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6832" y="3873653"/>
            <a:ext cx="419100" cy="3048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7051" y="4003523"/>
            <a:ext cx="520700" cy="304800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4834469" y="3030363"/>
            <a:ext cx="0" cy="384792"/>
          </a:xfrm>
          <a:prstGeom prst="straightConnector1">
            <a:avLst/>
          </a:prstGeom>
          <a:ln>
            <a:solidFill>
              <a:srgbClr val="C62E5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3071558" y="4068356"/>
            <a:ext cx="593979" cy="252635"/>
          </a:xfrm>
          <a:prstGeom prst="straightConnector1">
            <a:avLst/>
          </a:prstGeom>
          <a:ln>
            <a:solidFill>
              <a:srgbClr val="C62E5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4230103" y="4228077"/>
            <a:ext cx="128134" cy="267065"/>
          </a:xfrm>
          <a:prstGeom prst="straightConnector1">
            <a:avLst/>
          </a:prstGeom>
          <a:ln>
            <a:solidFill>
              <a:srgbClr val="C62E5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541600" y="4137447"/>
            <a:ext cx="594568" cy="267065"/>
          </a:xfrm>
          <a:prstGeom prst="straightConnector1">
            <a:avLst/>
          </a:prstGeom>
          <a:ln>
            <a:solidFill>
              <a:srgbClr val="C62E5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0" y="486999"/>
            <a:ext cx="9144000" cy="1216295"/>
          </a:xfrm>
          <a:prstGeom prst="rect">
            <a:avLst/>
          </a:prstGeom>
          <a:solidFill>
            <a:srgbClr val="0C1268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latin typeface="Gill Sans Light"/>
                <a:cs typeface="Gill Sans Light"/>
              </a:rPr>
              <a:t>Algorithm of choice: </a:t>
            </a:r>
            <a:r>
              <a:rPr lang="en-US" sz="4400" dirty="0" err="1" smtClean="0">
                <a:latin typeface="Gill Sans Light"/>
                <a:cs typeface="Gill Sans Light"/>
              </a:rPr>
              <a:t>minibatch</a:t>
            </a:r>
            <a:r>
              <a:rPr lang="en-US" sz="4400" dirty="0" smtClean="0">
                <a:latin typeface="Gill Sans Light"/>
                <a:cs typeface="Gill Sans Light"/>
              </a:rPr>
              <a:t> SGD</a:t>
            </a:r>
            <a:endParaRPr lang="en-US" sz="44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4065365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7941" t="20809" r="28268" b="22002"/>
          <a:stretch/>
        </p:blipFill>
        <p:spPr>
          <a:xfrm>
            <a:off x="2318869" y="1494118"/>
            <a:ext cx="4362822" cy="42731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487" y="2068066"/>
            <a:ext cx="2554975" cy="100854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86999"/>
            <a:ext cx="9144000" cy="1216295"/>
          </a:xfrm>
          <a:prstGeom prst="rect">
            <a:avLst/>
          </a:prstGeom>
          <a:solidFill>
            <a:srgbClr val="0C1268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latin typeface="Gill Sans Light"/>
                <a:cs typeface="Gill Sans Light"/>
              </a:rPr>
              <a:t>Algorithm of choice: </a:t>
            </a:r>
            <a:r>
              <a:rPr lang="en-US" sz="4400" dirty="0" err="1" smtClean="0">
                <a:latin typeface="Gill Sans Light"/>
                <a:cs typeface="Gill Sans Light"/>
              </a:rPr>
              <a:t>minibatch</a:t>
            </a:r>
            <a:r>
              <a:rPr lang="en-US" sz="4400" dirty="0" smtClean="0">
                <a:latin typeface="Gill Sans Light"/>
                <a:cs typeface="Gill Sans Light"/>
              </a:rPr>
              <a:t> SGD</a:t>
            </a:r>
            <a:endParaRPr lang="en-US" sz="44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7821289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7941" t="20809" r="28268" b="22002"/>
          <a:stretch/>
        </p:blipFill>
        <p:spPr>
          <a:xfrm>
            <a:off x="2318869" y="1494118"/>
            <a:ext cx="4362822" cy="42731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Rectangle 9"/>
          <p:cNvSpPr/>
          <p:nvPr/>
        </p:nvSpPr>
        <p:spPr>
          <a:xfrm>
            <a:off x="0" y="486999"/>
            <a:ext cx="9144000" cy="1216295"/>
          </a:xfrm>
          <a:prstGeom prst="rect">
            <a:avLst/>
          </a:prstGeom>
          <a:solidFill>
            <a:srgbClr val="0C1268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latin typeface="Gill Sans Light"/>
                <a:cs typeface="Gill Sans Light"/>
              </a:rPr>
              <a:t>Algorithm of choice: </a:t>
            </a:r>
            <a:r>
              <a:rPr lang="en-US" sz="4400" dirty="0" err="1" smtClean="0">
                <a:latin typeface="Gill Sans Light"/>
                <a:cs typeface="Gill Sans Light"/>
              </a:rPr>
              <a:t>minibatch</a:t>
            </a:r>
            <a:r>
              <a:rPr lang="en-US" sz="4400" dirty="0" smtClean="0">
                <a:latin typeface="Gill Sans Light"/>
                <a:cs typeface="Gill Sans Light"/>
              </a:rPr>
              <a:t> SGD</a:t>
            </a:r>
            <a:endParaRPr lang="en-US" sz="4400" dirty="0">
              <a:latin typeface="Gill Sans Light"/>
              <a:cs typeface="Gill Sans Light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1067912" y="1779462"/>
            <a:ext cx="7056881" cy="4642022"/>
          </a:xfrm>
          <a:prstGeom prst="roundRect">
            <a:avLst>
              <a:gd name="adj" fmla="val 2973"/>
            </a:avLst>
          </a:prstGeom>
          <a:solidFill>
            <a:schemeClr val="tx1">
              <a:alpha val="83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Repeat distributed iterations until </a:t>
            </a:r>
          </a:p>
          <a:p>
            <a:pPr algn="ctr"/>
            <a:r>
              <a:rPr lang="en-US" sz="3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we are happy with the model</a:t>
            </a:r>
            <a:endParaRPr lang="en-US" sz="36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622465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431091" y="152643"/>
            <a:ext cx="82818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latin typeface="Gill Sans Light"/>
                <a:cs typeface="Gill Sans Light"/>
              </a:rPr>
              <a:t>Simple idea</a:t>
            </a:r>
            <a:endParaRPr lang="en-US" sz="4400" dirty="0">
              <a:latin typeface="Gill Sans Light"/>
              <a:cs typeface="Gill Sans Ligh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5496" y="980728"/>
            <a:ext cx="8783624" cy="5632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36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Compute multiple gradients in parallel</a:t>
            </a:r>
          </a:p>
          <a:p>
            <a:pPr marL="571500" indent="-571500">
              <a:buFontTx/>
              <a:buChar char="-"/>
            </a:pPr>
            <a:endParaRPr lang="en-US" sz="36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endParaRPr lang="en-US" sz="36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endParaRPr lang="en-US" sz="36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endParaRPr lang="en-US" sz="36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6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36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Issue: </a:t>
            </a:r>
          </a:p>
          <a:p>
            <a:r>
              <a:rPr lang="en-US" sz="3600" b="1" dirty="0">
                <a:solidFill>
                  <a:srgbClr val="000000"/>
                </a:solidFill>
                <a:latin typeface="Gill Sans Light"/>
                <a:cs typeface="Gill Sans Light"/>
              </a:rPr>
              <a:t>	</a:t>
            </a:r>
            <a:r>
              <a:rPr lang="en-US" sz="36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all 4 gradients computed on the same model</a:t>
            </a:r>
            <a:endParaRPr lang="en-US" sz="36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endParaRPr lang="en-US" sz="36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endParaRPr lang="en-US" sz="3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50027" y="5570894"/>
            <a:ext cx="7551736" cy="85280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latin typeface="Gill Sans Light"/>
                <a:cs typeface="Gill Sans Light"/>
              </a:rPr>
              <a:t>Q: Does it perform the same as SGD?</a:t>
            </a:r>
            <a:endParaRPr lang="en-US" sz="2800" b="1" i="1" dirty="0">
              <a:latin typeface="Gill Sans Light"/>
              <a:cs typeface="Gill Sans Light"/>
            </a:endParaRP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662" y="1701334"/>
            <a:ext cx="4681157" cy="239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511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891470"/>
            <a:ext cx="9144000" cy="1769118"/>
          </a:xfrm>
          <a:prstGeom prst="rect">
            <a:avLst/>
          </a:prstGeom>
          <a:solidFill>
            <a:srgbClr val="0C1268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500" dirty="0" smtClean="0">
                <a:latin typeface="Gill Sans Light"/>
                <a:cs typeface="Gill Sans Light"/>
              </a:rPr>
              <a:t>Evaluating the performance of Distributed ML</a:t>
            </a:r>
            <a:endParaRPr lang="en-US" sz="5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221831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486999"/>
            <a:ext cx="9144000" cy="1216295"/>
          </a:xfrm>
          <a:prstGeom prst="rect">
            <a:avLst/>
          </a:prstGeom>
          <a:solidFill>
            <a:srgbClr val="0C1268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latin typeface="Gill Sans Light"/>
                <a:cs typeface="Gill Sans Light"/>
              </a:rPr>
              <a:t>Many Questions</a:t>
            </a:r>
            <a:r>
              <a:rPr lang="mr-IN" sz="4400" dirty="0" smtClean="0">
                <a:latin typeface="Gill Sans Light"/>
                <a:cs typeface="Gill Sans Light"/>
              </a:rPr>
              <a:t>…</a:t>
            </a:r>
            <a:r>
              <a:rPr lang="en-US" sz="4400" dirty="0" smtClean="0">
                <a:latin typeface="Gill Sans Light"/>
                <a:cs typeface="Gill Sans Light"/>
              </a:rPr>
              <a:t>.</a:t>
            </a:r>
            <a:endParaRPr lang="en-US" sz="4400" dirty="0">
              <a:latin typeface="Gill Sans Light"/>
              <a:cs typeface="Gill Sans Ligh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2128790"/>
            <a:ext cx="9097362" cy="34163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3600" b="1" i="1" u="sng" dirty="0" smtClean="0"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r>
              <a:rPr lang="en-US" sz="3600" dirty="0" smtClean="0">
                <a:latin typeface="Gill Sans Light"/>
                <a:cs typeface="Gill Sans Light"/>
              </a:rPr>
              <a:t>How fast does </a:t>
            </a:r>
            <a:r>
              <a:rPr lang="en-US" sz="3600" dirty="0" err="1" smtClean="0">
                <a:latin typeface="Gill Sans Light"/>
                <a:cs typeface="Gill Sans Light"/>
              </a:rPr>
              <a:t>minibatch</a:t>
            </a:r>
            <a:r>
              <a:rPr lang="en-US" sz="3600" dirty="0" smtClean="0">
                <a:latin typeface="Gill Sans Light"/>
                <a:cs typeface="Gill Sans Light"/>
              </a:rPr>
              <a:t>-SGD converge?</a:t>
            </a:r>
          </a:p>
          <a:p>
            <a:pPr marL="342900" indent="-342900">
              <a:buFont typeface="Arial"/>
              <a:buChar char="•"/>
            </a:pPr>
            <a:r>
              <a:rPr lang="en-US" sz="3600" dirty="0" smtClean="0">
                <a:latin typeface="Gill Sans Light"/>
                <a:cs typeface="Gill Sans Light"/>
              </a:rPr>
              <a:t>How can we measure speedups?</a:t>
            </a:r>
          </a:p>
          <a:p>
            <a:pPr marL="342900" indent="-342900">
              <a:buFont typeface="Arial"/>
              <a:buChar char="•"/>
            </a:pPr>
            <a:r>
              <a:rPr lang="en-US" sz="3600" dirty="0" smtClean="0">
                <a:latin typeface="Gill Sans Light"/>
                <a:cs typeface="Gill Sans Light"/>
              </a:rPr>
              <a:t>Comm. </a:t>
            </a:r>
            <a:r>
              <a:rPr lang="en-US" sz="3600" dirty="0">
                <a:latin typeface="Gill Sans Light"/>
                <a:cs typeface="Gill Sans Light"/>
              </a:rPr>
              <a:t>i</a:t>
            </a:r>
            <a:r>
              <a:rPr lang="en-US" sz="3600" dirty="0" smtClean="0">
                <a:latin typeface="Gill Sans Light"/>
                <a:cs typeface="Gill Sans Light"/>
              </a:rPr>
              <a:t>s expensive, how often do we average?</a:t>
            </a:r>
          </a:p>
          <a:p>
            <a:pPr marL="342900" indent="-342900">
              <a:buFont typeface="Arial"/>
              <a:buChar char="•"/>
            </a:pPr>
            <a:r>
              <a:rPr lang="en-US" sz="3600" dirty="0" smtClean="0">
                <a:latin typeface="Gill Sans Light"/>
                <a:cs typeface="Gill Sans Light"/>
              </a:rPr>
              <a:t>What happens with delayed nodes?</a:t>
            </a:r>
          </a:p>
          <a:p>
            <a:pPr marL="342900" indent="-342900">
              <a:buFont typeface="Arial"/>
              <a:buChar char="•"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1471586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How to </a:t>
            </a:r>
            <a:r>
              <a:rPr lang="en-US" sz="4800" dirty="0">
                <a:solidFill>
                  <a:srgbClr val="000000"/>
                </a:solidFill>
                <a:latin typeface="Gill Sans Light"/>
                <a:cs typeface="Gill Sans Light"/>
              </a:rPr>
              <a:t>a</a:t>
            </a:r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nalyze parallel </a:t>
            </a:r>
            <a:r>
              <a:rPr lang="en-US" sz="4800" dirty="0">
                <a:solidFill>
                  <a:srgbClr val="000000"/>
                </a:solidFill>
                <a:latin typeface="Gill Sans Light"/>
                <a:cs typeface="Gill Sans Light"/>
              </a:rPr>
              <a:t>a</a:t>
            </a:r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lgorithms?</a:t>
            </a:r>
            <a:endParaRPr lang="en-US" sz="4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920940"/>
            <a:ext cx="9375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 dirty="0" smtClean="0">
                <a:latin typeface="Gill Sans Light"/>
                <a:cs typeface="Gill Sans Light"/>
              </a:rPr>
              <a:t>Main measure of performance</a:t>
            </a:r>
          </a:p>
          <a:p>
            <a:pPr marL="457200" indent="-457200">
              <a:buFont typeface="Arial"/>
              <a:buChar char="•"/>
            </a:pPr>
            <a:endParaRPr lang="en-US" sz="2800" dirty="0">
              <a:latin typeface="Gill Sans Light"/>
              <a:cs typeface="Gill Sans Light"/>
            </a:endParaRPr>
          </a:p>
          <a:p>
            <a:pPr marL="457200" indent="-457200">
              <a:buFont typeface="Arial"/>
              <a:buChar char="•"/>
            </a:pPr>
            <a:endParaRPr lang="en-US" sz="2800" dirty="0" smtClean="0">
              <a:latin typeface="Gill Sans Light"/>
              <a:cs typeface="Gill Sans Light"/>
            </a:endParaRPr>
          </a:p>
          <a:p>
            <a:pPr marL="457200" indent="-457200">
              <a:buFont typeface="Arial"/>
              <a:buChar char="•"/>
            </a:pPr>
            <a:endParaRPr lang="en-US" sz="2800" dirty="0"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413" y="1665027"/>
            <a:ext cx="7130408" cy="83946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85415" y="5662841"/>
            <a:ext cx="8443721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latin typeface="Gill Sans Light"/>
                <a:cs typeface="Gill Sans Light"/>
              </a:rPr>
              <a:t>-	Convergence is </a:t>
            </a:r>
            <a:r>
              <a:rPr lang="en-US" sz="2400" b="1" dirty="0" smtClean="0">
                <a:latin typeface="Gill Sans Light"/>
                <a:cs typeface="Gill Sans Light"/>
              </a:rPr>
              <a:t>invariant of allocation</a:t>
            </a:r>
          </a:p>
          <a:p>
            <a:pPr marL="342900" indent="-342900" algn="ctr">
              <a:buFontTx/>
              <a:buChar char="-"/>
            </a:pPr>
            <a:r>
              <a:rPr lang="en-US" sz="2400" dirty="0" smtClean="0">
                <a:latin typeface="Gill Sans Light"/>
                <a:cs typeface="Gill Sans Light"/>
              </a:rPr>
              <a:t>Both algorithms reach to </a:t>
            </a:r>
            <a:r>
              <a:rPr lang="en-US" sz="2400" b="1" dirty="0" smtClean="0">
                <a:latin typeface="Gill Sans Light"/>
                <a:cs typeface="Gill Sans Light"/>
              </a:rPr>
              <a:t>same accuracy</a:t>
            </a:r>
            <a:r>
              <a:rPr lang="en-US" sz="2400" dirty="0" smtClean="0">
                <a:latin typeface="Gill Sans Light"/>
                <a:cs typeface="Gill Sans Light"/>
              </a:rPr>
              <a:t> after T iterations</a:t>
            </a:r>
          </a:p>
          <a:p>
            <a:pPr marL="342900" indent="-342900" algn="ctr">
              <a:buFontTx/>
              <a:buChar char="-"/>
            </a:pPr>
            <a:r>
              <a:rPr lang="en-US" sz="2400" dirty="0" smtClean="0">
                <a:latin typeface="Gill Sans Light"/>
                <a:cs typeface="Gill Sans Light"/>
              </a:rPr>
              <a:t>Speedup is independent of </a:t>
            </a:r>
            <a:r>
              <a:rPr lang="en-US" sz="2400" dirty="0" err="1" smtClean="0">
                <a:latin typeface="Gill Sans Light"/>
                <a:cs typeface="Gill Sans Light"/>
              </a:rPr>
              <a:t>covergence</a:t>
            </a:r>
            <a:r>
              <a:rPr lang="en-US" sz="2400" dirty="0" smtClean="0">
                <a:latin typeface="Gill Sans Light"/>
                <a:cs typeface="Gill Sans Light"/>
              </a:rPr>
              <a:t> rate</a:t>
            </a:r>
            <a:endParaRPr lang="en-US" sz="2400" dirty="0">
              <a:latin typeface="Gill Sans Light"/>
              <a:cs typeface="Gill Sans Ligh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2604376"/>
            <a:ext cx="9144000" cy="444802"/>
          </a:xfrm>
          <a:prstGeom prst="rect">
            <a:avLst/>
          </a:prstGeom>
          <a:solidFill>
            <a:srgbClr val="0C1268">
              <a:alpha val="76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Gill Sans Light"/>
                <a:cs typeface="Gill Sans Light"/>
              </a:rPr>
              <a:t>Example: Gradient Descent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52400" y="3428520"/>
            <a:ext cx="1217595" cy="444802"/>
          </a:xfrm>
          <a:prstGeom prst="rect">
            <a:avLst/>
          </a:prstGeom>
          <a:solidFill>
            <a:schemeClr val="tx1">
              <a:alpha val="76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Gill Sans Light"/>
                <a:cs typeface="Gill Sans Light"/>
              </a:rPr>
              <a:t>Serial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52400" y="4558472"/>
            <a:ext cx="1217595" cy="444802"/>
          </a:xfrm>
          <a:prstGeom prst="rect">
            <a:avLst/>
          </a:prstGeom>
          <a:solidFill>
            <a:srgbClr val="0E1730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latin typeface="Gill Sans Light"/>
                <a:cs typeface="Gill Sans Light"/>
              </a:rPr>
              <a:t>Parallel</a:t>
            </a: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7984" y="3125038"/>
            <a:ext cx="4760426" cy="1000599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633" y="4461600"/>
            <a:ext cx="7606324" cy="854643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167725"/>
            <a:ext cx="9144000" cy="84176"/>
          </a:xfrm>
          <a:prstGeom prst="rect">
            <a:avLst/>
          </a:prstGeom>
          <a:solidFill>
            <a:srgbClr val="0E1730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 smtClean="0">
              <a:latin typeface="Gill Sans Light"/>
              <a:cs typeface="Gill Sans Light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0" y="5578665"/>
            <a:ext cx="9167209" cy="84176"/>
          </a:xfrm>
          <a:prstGeom prst="rect">
            <a:avLst/>
          </a:prstGeom>
          <a:solidFill>
            <a:srgbClr val="CA265B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 smtClean="0">
              <a:latin typeface="Gill Sans Light"/>
              <a:cs typeface="Gill Sans Ligh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-51971" y="5662841"/>
            <a:ext cx="9233451" cy="1236872"/>
          </a:xfrm>
          <a:prstGeom prst="rect">
            <a:avLst/>
          </a:prstGeom>
          <a:solidFill>
            <a:srgbClr val="137CF8">
              <a:alpha val="93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Gill Sans Light"/>
                <a:cs typeface="Gill Sans Light"/>
              </a:rPr>
              <a:t>Not true for mini-batch SGD</a:t>
            </a:r>
          </a:p>
        </p:txBody>
      </p:sp>
      <p:sp>
        <p:nvSpPr>
          <p:cNvPr id="18" name="Rectangle 17"/>
          <p:cNvSpPr/>
          <p:nvPr/>
        </p:nvSpPr>
        <p:spPr>
          <a:xfrm>
            <a:off x="-12083" y="3049177"/>
            <a:ext cx="9156083" cy="2613663"/>
          </a:xfrm>
          <a:prstGeom prst="rect">
            <a:avLst/>
          </a:prstGeom>
          <a:solidFill>
            <a:schemeClr val="tx1">
              <a:alpha val="9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Gill Sans Light"/>
                <a:cs typeface="Gill Sans Light"/>
              </a:rPr>
              <a:t>Embarrassingly Parallel O(#cores) speedup</a:t>
            </a:r>
          </a:p>
        </p:txBody>
      </p:sp>
    </p:spTree>
    <p:extLst>
      <p:ext uri="{BB962C8B-B14F-4D97-AF65-F5344CB8AC3E}">
        <p14:creationId xmlns:p14="http://schemas.microsoft.com/office/powerpoint/2010/main" val="3020882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How to Analyze mini-batch?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1273959"/>
            <a:ext cx="9375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 dirty="0" smtClean="0">
                <a:latin typeface="Gill Sans Light"/>
                <a:cs typeface="Gill Sans Light"/>
              </a:rPr>
              <a:t>Measure of performance</a:t>
            </a:r>
          </a:p>
          <a:p>
            <a:pPr marL="457200" indent="-457200">
              <a:buFont typeface="Arial"/>
              <a:buChar char="•"/>
            </a:pPr>
            <a:endParaRPr lang="en-US" sz="2800" dirty="0">
              <a:latin typeface="Gill Sans Light"/>
              <a:cs typeface="Gill Sans Light"/>
            </a:endParaRPr>
          </a:p>
          <a:p>
            <a:pPr marL="457200" indent="-457200">
              <a:buFont typeface="Arial"/>
              <a:buChar char="•"/>
            </a:pPr>
            <a:endParaRPr lang="en-US" sz="2800" dirty="0" smtClean="0">
              <a:latin typeface="Gill Sans Light"/>
              <a:cs typeface="Gill Sans Light"/>
            </a:endParaRPr>
          </a:p>
          <a:p>
            <a:pPr marL="457200" indent="-457200">
              <a:buFont typeface="Arial"/>
              <a:buChar char="•"/>
            </a:pPr>
            <a:endParaRPr lang="en-US" sz="2800" dirty="0">
              <a:latin typeface="Gill Sans Light"/>
              <a:cs typeface="Gill Sans Light"/>
            </a:endParaRP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60026"/>
            <a:ext cx="9144000" cy="80972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32224" y="3949358"/>
            <a:ext cx="8810146" cy="1154470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Main Question:</a:t>
            </a:r>
          </a:p>
          <a:p>
            <a:r>
              <a:rPr lang="en-US" sz="28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How does </a:t>
            </a:r>
            <a:r>
              <a:rPr lang="en-US" sz="2800" b="1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minibatch</a:t>
            </a:r>
            <a:r>
              <a:rPr lang="en-US" sz="28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 SGD compare against serial SGD?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9362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Today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496" y="648838"/>
            <a:ext cx="8994770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Tx/>
              <a:buChar char="-"/>
            </a:pPr>
            <a:endParaRPr lang="en-US" sz="40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4000" dirty="0">
                <a:solidFill>
                  <a:srgbClr val="000000"/>
                </a:solidFill>
                <a:latin typeface="Gill Sans Light"/>
                <a:cs typeface="Gill Sans Light"/>
              </a:rPr>
              <a:t>Synchronous Distributed </a:t>
            </a:r>
            <a:r>
              <a:rPr lang="en-US" sz="4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Optimization</a:t>
            </a:r>
            <a:endParaRPr lang="en-US" sz="40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endParaRPr lang="en-US" sz="40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4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Distributing SGD effort with </a:t>
            </a:r>
            <a:r>
              <a:rPr lang="en-US" sz="40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minibatches</a:t>
            </a:r>
            <a:endParaRPr lang="en-US" sz="40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40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4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Performance of Distributed SGD</a:t>
            </a:r>
          </a:p>
          <a:p>
            <a:pPr marL="571500" indent="-571500">
              <a:buFontTx/>
              <a:buChar char="-"/>
            </a:pPr>
            <a:endParaRPr lang="en-US" sz="40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05434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8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How to evaluate run-time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14598" y="1388193"/>
            <a:ext cx="914400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4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28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28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2800" b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50718" y="1865381"/>
            <a:ext cx="7824680" cy="707886"/>
          </a:xfrm>
          <a:prstGeom prst="rect">
            <a:avLst/>
          </a:prstGeom>
          <a:solidFill>
            <a:srgbClr val="202680">
              <a:alpha val="40000"/>
            </a:srgbClr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latin typeface="Gill Sans Light"/>
                <a:cs typeface="Gill Sans Light"/>
              </a:rPr>
              <a:t>Two factors control run-time</a:t>
            </a:r>
            <a:endParaRPr lang="en-US" sz="4000" dirty="0">
              <a:latin typeface="Gill Sans Light"/>
              <a:cs typeface="Gill Sans Ligh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34917" y="3452986"/>
            <a:ext cx="8414854" cy="169277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Time to accuracy </a:t>
            </a:r>
            <a:r>
              <a:rPr lang="el-GR" sz="36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ε </a:t>
            </a:r>
            <a:r>
              <a:rPr lang="en-US" sz="36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 = </a:t>
            </a:r>
            <a:endParaRPr lang="el-GR" sz="3600" b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[time per data pass]  X  [#passes to accuracy </a:t>
            </a:r>
            <a:r>
              <a:rPr lang="el-GR" sz="32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ε]</a:t>
            </a:r>
          </a:p>
          <a:p>
            <a:pPr algn="ctr"/>
            <a:endParaRPr lang="en-US" sz="3600" b="1" i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454200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ifar10EpochTimeWorkerSpeedu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5176" y="2949309"/>
            <a:ext cx="5211588" cy="3908691"/>
          </a:xfrm>
          <a:prstGeom prst="rect">
            <a:avLst/>
          </a:prstGeom>
        </p:spPr>
      </p:pic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8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Per iteration time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14598" y="1388193"/>
            <a:ext cx="914400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r>
              <a:rPr lang="en-US" sz="2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TL;DR: </a:t>
            </a:r>
            <a:r>
              <a:rPr lang="en-US" sz="24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Becomes better with larger B</a:t>
            </a:r>
            <a:endParaRPr lang="en-US" sz="24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r>
              <a:rPr lang="en-US" sz="2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Why? </a:t>
            </a:r>
            <a:endParaRPr lang="en-US" sz="28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28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28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28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2800" b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036412" y="5402309"/>
            <a:ext cx="3890614" cy="115416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US" sz="23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Bigger Batch </a:t>
            </a:r>
          </a:p>
          <a:p>
            <a:pPr marL="342900" indent="-342900" algn="ctr">
              <a:buFont typeface="Symbol" charset="0"/>
              <a:buChar char=""/>
            </a:pPr>
            <a:r>
              <a:rPr lang="en-US" sz="23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Less Communication</a:t>
            </a:r>
          </a:p>
          <a:p>
            <a:pPr algn="ctr"/>
            <a:r>
              <a:rPr lang="en-US" sz="23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(smaller time per epoch)</a:t>
            </a:r>
            <a:endParaRPr lang="en-US" sz="2300" b="1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pic>
        <p:nvPicPr>
          <p:cNvPr id="5" name="Picture 4" descr="1565863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27" y="4419057"/>
            <a:ext cx="856596" cy="85659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004341" y="3884016"/>
            <a:ext cx="4032991" cy="115416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algn="ctr"/>
            <a:r>
              <a:rPr lang="en-US" sz="23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Time per pass:</a:t>
            </a:r>
          </a:p>
          <a:p>
            <a:pPr algn="ctr"/>
            <a:r>
              <a:rPr lang="en-US" sz="23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time for </a:t>
            </a:r>
            <a:r>
              <a:rPr lang="en-US" sz="2300" b="1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dataset_size</a:t>
            </a:r>
            <a:r>
              <a:rPr lang="en-US" sz="23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/</a:t>
            </a:r>
            <a:r>
              <a:rPr lang="en-US" sz="2300" b="1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batch_size</a:t>
            </a:r>
            <a:r>
              <a:rPr lang="en-US" sz="23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 distributed iterations</a:t>
            </a:r>
            <a:endParaRPr lang="el-GR" sz="2300" b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4200270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8"/>
            <a:ext cx="9144000" cy="1470025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Number of passes to </a:t>
            </a:r>
            <a:r>
              <a:rPr lang="el-GR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ε</a:t>
            </a:r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accuracy</a:t>
            </a:r>
            <a:endParaRPr lang="en-US" sz="4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14598" y="1179593"/>
            <a:ext cx="9144000" cy="3108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000000"/>
                </a:solidFill>
                <a:latin typeface="Gill Sans Light"/>
                <a:cs typeface="Gill Sans Light"/>
              </a:rPr>
              <a:t>TL;DR: </a:t>
            </a:r>
            <a:r>
              <a:rPr lang="en-US" sz="2800" b="1">
                <a:solidFill>
                  <a:srgbClr val="000000"/>
                </a:solidFill>
                <a:latin typeface="Gill Sans Light"/>
                <a:cs typeface="Gill Sans Light"/>
              </a:rPr>
              <a:t>Becomes </a:t>
            </a:r>
            <a:r>
              <a:rPr lang="en-US" sz="2800" b="1" smtClean="0">
                <a:solidFill>
                  <a:srgbClr val="000000"/>
                </a:solidFill>
                <a:latin typeface="Gill Sans Light"/>
                <a:cs typeface="Gill Sans Light"/>
              </a:rPr>
              <a:t>worse with </a:t>
            </a:r>
            <a:r>
              <a:rPr lang="en-US" sz="2800" b="1" dirty="0">
                <a:solidFill>
                  <a:srgbClr val="000000"/>
                </a:solidFill>
                <a:latin typeface="Gill Sans Light"/>
                <a:cs typeface="Gill Sans Light"/>
              </a:rPr>
              <a:t>larger B</a:t>
            </a:r>
          </a:p>
          <a:p>
            <a:pPr marL="457200" indent="-457200">
              <a:buFontTx/>
              <a:buChar char="-"/>
            </a:pPr>
            <a:endParaRPr lang="en-US" sz="28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28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28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28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2800" b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2" name="Picture 1" descr="Cifar10Accuracy_BatchsizeVsStep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0982" y="2259736"/>
            <a:ext cx="6191927" cy="464394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500007" y="3199683"/>
            <a:ext cx="3643993" cy="1461939"/>
          </a:xfrm>
          <a:prstGeom prst="rect">
            <a:avLst/>
          </a:prstGeom>
          <a:solidFill>
            <a:srgbClr val="00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3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Large Batch </a:t>
            </a:r>
          </a:p>
          <a:p>
            <a:pPr marL="342900" indent="-342900" algn="ctr">
              <a:buFont typeface="Symbol" charset="0"/>
              <a:buChar char=""/>
            </a:pPr>
            <a:r>
              <a:rPr lang="en-US" sz="23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worse train error</a:t>
            </a:r>
          </a:p>
          <a:p>
            <a:pPr algn="ctr"/>
            <a:r>
              <a:rPr lang="en-US" sz="2000" b="1" dirty="0" smtClean="0">
                <a:solidFill>
                  <a:srgbClr val="FFFFFF"/>
                </a:solidFill>
                <a:latin typeface="Gill Sans Light"/>
                <a:cs typeface="Gill Sans Light"/>
              </a:rPr>
              <a:t>(more </a:t>
            </a:r>
            <a:r>
              <a:rPr lang="en-US" sz="20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#passes to </a:t>
            </a:r>
            <a:r>
              <a:rPr lang="en-US" sz="2000" b="1" dirty="0">
                <a:solidFill>
                  <a:schemeClr val="bg1"/>
                </a:solidFill>
                <a:latin typeface="Gill Sans Light"/>
                <a:cs typeface="Gill Sans Light"/>
              </a:rPr>
              <a:t>accuracy </a:t>
            </a:r>
            <a:r>
              <a:rPr lang="el-GR" sz="20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ε</a:t>
            </a:r>
            <a:r>
              <a:rPr lang="en-US" sz="20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)</a:t>
            </a:r>
            <a:endParaRPr lang="el-GR" sz="2000" b="1" dirty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marL="342900" indent="-342900" algn="ctr">
              <a:buFont typeface="Symbol" charset="0"/>
              <a:buChar char=""/>
            </a:pPr>
            <a:endParaRPr lang="en-US" sz="23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pic>
        <p:nvPicPr>
          <p:cNvPr id="10" name="Picture 9" descr="1565863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27" y="4419057"/>
            <a:ext cx="856596" cy="85659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485409" y="5435939"/>
            <a:ext cx="3643993" cy="646331"/>
          </a:xfrm>
          <a:prstGeom prst="rect">
            <a:avLst/>
          </a:prstGeom>
          <a:solidFill>
            <a:srgbClr val="00000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36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WHY?</a:t>
            </a:r>
            <a:endParaRPr lang="en-US" sz="36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8699093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8"/>
            <a:ext cx="9144000" cy="1470025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Convergence of mini-batch SGD </a:t>
            </a:r>
            <a:endParaRPr lang="en-US" sz="4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14598" y="1179593"/>
            <a:ext cx="9144000" cy="6986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Main question: </a:t>
            </a:r>
          </a:p>
          <a:p>
            <a:r>
              <a:rPr lang="en-US" sz="32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How does mini-batch SGD compare to1-sample SGD?</a:t>
            </a: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Idea:</a:t>
            </a:r>
            <a: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Compare T iterations of 1-sample SGD with T/B iterations of </a:t>
            </a:r>
            <a:r>
              <a:rPr lang="en-US" sz="32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minibatch</a:t>
            </a:r>
            <a: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SGD</a:t>
            </a: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Hope:</a:t>
            </a:r>
            <a: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under some assumptions* updating the global model every B gradients is not a big issue.</a:t>
            </a:r>
          </a:p>
          <a:p>
            <a:pPr marL="457200" indent="-457200">
              <a:buFontTx/>
              <a:buChar char="-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4499540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8"/>
            <a:ext cx="9144000" cy="1470025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 single iteration of 1-sample SGD</a:t>
            </a:r>
            <a:endParaRPr lang="en-US" sz="4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14598" y="1179593"/>
            <a:ext cx="9144000" cy="6001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Progress in a single iteration:</a:t>
            </a: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95019"/>
            <a:ext cx="9144000" cy="93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31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6686" y="4050815"/>
            <a:ext cx="7561406" cy="537244"/>
          </a:xfrm>
          <a:prstGeom prst="rect">
            <a:avLst/>
          </a:prstGeom>
          <a:solidFill>
            <a:srgbClr val="F2939F">
              <a:alpha val="57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8"/>
            <a:ext cx="9144000" cy="1470025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 single iteration of 1-sample SGD</a:t>
            </a:r>
            <a:endParaRPr lang="en-US" sz="4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14598" y="1179593"/>
            <a:ext cx="9144000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Progress in a single iteration:</a:t>
            </a: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When mini-batch SGD “works”, you’d expect B times more progress!</a:t>
            </a:r>
          </a:p>
          <a:p>
            <a:pPr marL="457200" indent="-457200">
              <a:buFontTx/>
              <a:buChar char="-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05707"/>
            <a:ext cx="9144000" cy="2021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704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09948" y="4111689"/>
            <a:ext cx="8317547" cy="1151631"/>
          </a:xfrm>
          <a:prstGeom prst="rect">
            <a:avLst/>
          </a:prstGeom>
          <a:solidFill>
            <a:srgbClr val="F2939F">
              <a:alpha val="57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8"/>
            <a:ext cx="9144000" cy="1470025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4800" dirty="0">
                <a:solidFill>
                  <a:srgbClr val="000000"/>
                </a:solidFill>
                <a:latin typeface="Gill Sans Light"/>
                <a:cs typeface="Gill Sans Light"/>
              </a:rPr>
              <a:t>S</a:t>
            </a:r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ingle iteration of B-sample SGD</a:t>
            </a:r>
            <a:endParaRPr lang="en-US" sz="4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14598" y="1179593"/>
            <a:ext cx="9144000" cy="6986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Progress in a single mini-batch iteration:</a:t>
            </a: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How does it compare in expectation with 1-sample SGD?</a:t>
            </a:r>
          </a:p>
          <a:p>
            <a:pPr marL="457200" indent="-457200">
              <a:buFontTx/>
              <a:buChar char="-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98" y="2522088"/>
            <a:ext cx="9144000" cy="273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1157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8"/>
            <a:ext cx="9144000" cy="1470025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4800" dirty="0">
                <a:solidFill>
                  <a:srgbClr val="000000"/>
                </a:solidFill>
                <a:latin typeface="Gill Sans Light"/>
                <a:cs typeface="Gill Sans Light"/>
              </a:rPr>
              <a:t>S</a:t>
            </a:r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ingle iteration of B-sample SGD</a:t>
            </a:r>
            <a:endParaRPr lang="en-US" sz="4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14598" y="791702"/>
            <a:ext cx="91440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“Progress” is equal to:</a:t>
            </a: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The variance is equal to:</a:t>
            </a: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37" y="1819889"/>
            <a:ext cx="8312727" cy="1146583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28" y="2901352"/>
            <a:ext cx="8312727" cy="1257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465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8"/>
            <a:ext cx="9144000" cy="1470025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4800" dirty="0">
                <a:solidFill>
                  <a:srgbClr val="000000"/>
                </a:solidFill>
                <a:latin typeface="Gill Sans Light"/>
                <a:cs typeface="Gill Sans Light"/>
              </a:rPr>
              <a:t>S</a:t>
            </a:r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ingle iteration of B-sample SGD</a:t>
            </a:r>
            <a:endParaRPr lang="en-US" sz="4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14598" y="791702"/>
            <a:ext cx="91440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“Progress” is equal to:</a:t>
            </a: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The variance is equal to:</a:t>
            </a: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37" y="1819889"/>
            <a:ext cx="8312727" cy="1146583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28" y="2901352"/>
            <a:ext cx="8312727" cy="1257915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90511"/>
            <a:ext cx="9144000" cy="982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733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8"/>
            <a:ext cx="9144000" cy="1470025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4800" dirty="0">
                <a:solidFill>
                  <a:srgbClr val="000000"/>
                </a:solidFill>
                <a:latin typeface="Gill Sans Light"/>
                <a:cs typeface="Gill Sans Light"/>
              </a:rPr>
              <a:t>S</a:t>
            </a:r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ingle iteration of B-sample SGD</a:t>
            </a:r>
            <a:endParaRPr lang="en-US" sz="4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14598" y="791702"/>
            <a:ext cx="91440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“Progress” is equal to:</a:t>
            </a: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The variance is equal to:</a:t>
            </a: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37" y="1819889"/>
            <a:ext cx="8312727" cy="1146583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28" y="2901352"/>
            <a:ext cx="8312727" cy="1257915"/>
          </a:xfrm>
          <a:prstGeom prst="rect">
            <a:avLst/>
          </a:prstGeom>
        </p:spPr>
      </p:pic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90511"/>
            <a:ext cx="9144000" cy="195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470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8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Stochastic Gradient Descent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1388193"/>
            <a:ext cx="9144000" cy="2508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800" i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15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15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15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r>
              <a:rPr lang="en-US" sz="28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Idea</a:t>
            </a: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(‘50s, ‘60s </a:t>
            </a:r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[Robbins, </a:t>
            </a:r>
            <a:r>
              <a:rPr lang="en-US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Monro</a:t>
            </a:r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]</a:t>
            </a:r>
            <a:r>
              <a:rPr lang="en-US" sz="2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, </a:t>
            </a:r>
            <a:r>
              <a:rPr lang="en-US" sz="1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[</a:t>
            </a:r>
            <a:r>
              <a:rPr lang="en-US" sz="16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Widrow</a:t>
            </a:r>
            <a:r>
              <a:rPr lang="en-US" sz="1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, Hoff]</a:t>
            </a:r>
            <a:r>
              <a:rPr lang="en-US" sz="2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): </a:t>
            </a:r>
          </a:p>
          <a:p>
            <a:pPr algn="ctr"/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Sample a </a:t>
            </a:r>
            <a:r>
              <a:rPr lang="en-US" sz="2800" dirty="0">
                <a:solidFill>
                  <a:srgbClr val="000000"/>
                </a:solidFill>
                <a:latin typeface="Gill Sans Light"/>
                <a:cs typeface="Gill Sans Light"/>
              </a:rPr>
              <a:t>data </a:t>
            </a: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point + locally optimize.</a:t>
            </a:r>
            <a:endParaRPr lang="en-US" sz="2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624840" y="2182036"/>
            <a:ext cx="2675082" cy="618123"/>
          </a:xfrm>
          <a:prstGeom prst="rect">
            <a:avLst/>
          </a:prstGeom>
          <a:solidFill>
            <a:srgbClr val="0C1268">
              <a:alpha val="5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loss for data point </a:t>
            </a:r>
            <a:r>
              <a:rPr lang="en-US" sz="2500" dirty="0" err="1" smtClean="0">
                <a:latin typeface="Gill Sans Light"/>
                <a:cs typeface="Gill Sans Light"/>
              </a:rPr>
              <a:t>i</a:t>
            </a:r>
            <a:endParaRPr lang="en-US" sz="2500" dirty="0">
              <a:latin typeface="Gill Sans Light"/>
              <a:cs typeface="Gill Sans Light"/>
            </a:endParaRPr>
          </a:p>
        </p:txBody>
      </p:sp>
      <p:cxnSp>
        <p:nvCxnSpPr>
          <p:cNvPr id="6" name="Curved Connector 5"/>
          <p:cNvCxnSpPr>
            <a:stCxn id="12" idx="1"/>
          </p:cNvCxnSpPr>
          <p:nvPr/>
        </p:nvCxnSpPr>
        <p:spPr>
          <a:xfrm rot="10800000">
            <a:off x="5187462" y="2022016"/>
            <a:ext cx="437381" cy="469083"/>
          </a:xfrm>
          <a:prstGeom prst="curvedConnector2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0" y="4230315"/>
            <a:ext cx="9144000" cy="747856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 smtClean="0">
                <a:latin typeface="Gill Sans Light"/>
                <a:cs typeface="Gill Sans Light"/>
              </a:rPr>
              <a:t>SGD</a:t>
            </a:r>
            <a:r>
              <a:rPr lang="en-US" sz="3000" i="1" dirty="0" smtClean="0">
                <a:latin typeface="Gill Sans Light"/>
                <a:cs typeface="Gill Sans Light"/>
              </a:rPr>
              <a:t>:</a:t>
            </a:r>
            <a:r>
              <a:rPr lang="en-US" sz="3000" i="1" dirty="0">
                <a:latin typeface="Gill Sans Light"/>
                <a:cs typeface="Gill Sans Light"/>
              </a:rPr>
              <a:t>  </a:t>
            </a:r>
            <a:r>
              <a:rPr lang="en-US" sz="3000" dirty="0" smtClean="0">
                <a:latin typeface="Gill Sans Light"/>
                <a:cs typeface="Gill Sans Light"/>
              </a:rPr>
              <a:t>An </a:t>
            </a:r>
            <a:r>
              <a:rPr lang="en-US" sz="3200" i="1" dirty="0" err="1">
                <a:latin typeface="Gill Sans Light"/>
                <a:cs typeface="Gill Sans Light"/>
              </a:rPr>
              <a:t>Über</a:t>
            </a:r>
            <a:r>
              <a:rPr lang="en-US" sz="3000" dirty="0" smtClean="0">
                <a:latin typeface="Gill Sans Light"/>
                <a:cs typeface="Gill Sans Light"/>
              </a:rPr>
              <a:t>-algorithm</a:t>
            </a:r>
            <a:endParaRPr lang="en-US" sz="3000" dirty="0">
              <a:latin typeface="Gill Sans Light"/>
              <a:cs typeface="Gill Sans Ligh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7085" y="1143815"/>
            <a:ext cx="3492500" cy="1257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7200" y="5603704"/>
            <a:ext cx="56896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2687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6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8"/>
            <a:ext cx="9144000" cy="1470025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4800" dirty="0">
                <a:solidFill>
                  <a:srgbClr val="000000"/>
                </a:solidFill>
                <a:latin typeface="Gill Sans Light"/>
                <a:cs typeface="Gill Sans Light"/>
              </a:rPr>
              <a:t>S</a:t>
            </a:r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ingle iteration of B-sample SGD</a:t>
            </a:r>
            <a:endParaRPr lang="en-US" sz="4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14598" y="791702"/>
            <a:ext cx="91440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“Progress” is equal to:</a:t>
            </a: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The variance is equal to:</a:t>
            </a: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37" y="1819889"/>
            <a:ext cx="8312727" cy="1146583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28" y="2901352"/>
            <a:ext cx="8312727" cy="1257915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53700"/>
            <a:ext cx="9144000" cy="238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470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8"/>
            <a:ext cx="9144000" cy="1470025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Mini-batch Progress</a:t>
            </a:r>
            <a:endParaRPr lang="en-US" sz="4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14598" y="1179593"/>
            <a:ext cx="9144000" cy="6001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Progress in a single mini-batch iteration:</a:t>
            </a: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409512" y="5784953"/>
            <a:ext cx="5740449" cy="769441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ctr"/>
            <a:r>
              <a:rPr lang="en-US" sz="44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Let’s compare with SGD!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37" y="2938628"/>
            <a:ext cx="8312727" cy="203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12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54071" y="4419845"/>
            <a:ext cx="8317547" cy="1151631"/>
          </a:xfrm>
          <a:prstGeom prst="rect">
            <a:avLst/>
          </a:prstGeom>
          <a:solidFill>
            <a:srgbClr val="F2939F">
              <a:alpha val="57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8"/>
            <a:ext cx="9144000" cy="1470025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4800" dirty="0">
                <a:solidFill>
                  <a:srgbClr val="000000"/>
                </a:solidFill>
                <a:latin typeface="Gill Sans Light"/>
                <a:cs typeface="Gill Sans Light"/>
              </a:rPr>
              <a:t>S</a:t>
            </a:r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ingle iteration of B-sample SGD</a:t>
            </a:r>
            <a:endParaRPr lang="en-US" sz="4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14598" y="723753"/>
            <a:ext cx="9144000" cy="11418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1-sample SGD Progress:</a:t>
            </a: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B-</a:t>
            </a:r>
            <a:r>
              <a:rPr lang="en-US" sz="3200" b="1" dirty="0">
                <a:solidFill>
                  <a:srgbClr val="000000"/>
                </a:solidFill>
                <a:latin typeface="Gill Sans Light"/>
                <a:cs typeface="Gill Sans Light"/>
              </a:rPr>
              <a:t>sample SGD Progress</a:t>
            </a:r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:</a:t>
            </a: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“Extra variance” term directly controlled by B</a:t>
            </a: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" y="2035730"/>
            <a:ext cx="8001000" cy="519545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37" y="3345631"/>
            <a:ext cx="8312727" cy="203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026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54071" y="2779072"/>
            <a:ext cx="8317547" cy="1046937"/>
          </a:xfrm>
          <a:prstGeom prst="rect">
            <a:avLst/>
          </a:prstGeom>
          <a:solidFill>
            <a:srgbClr val="F2939F">
              <a:alpha val="57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8"/>
            <a:ext cx="9144000" cy="1470025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4800" dirty="0">
                <a:solidFill>
                  <a:srgbClr val="000000"/>
                </a:solidFill>
                <a:latin typeface="Gill Sans Light"/>
                <a:cs typeface="Gill Sans Light"/>
              </a:rPr>
              <a:t>S</a:t>
            </a:r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ingle iteration of B-sample SGD</a:t>
            </a:r>
            <a:endParaRPr lang="en-US" sz="4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14598" y="723753"/>
            <a:ext cx="9144000" cy="9941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B-</a:t>
            </a:r>
            <a:r>
              <a:rPr lang="en-US" sz="3200" b="1" dirty="0">
                <a:solidFill>
                  <a:srgbClr val="000000"/>
                </a:solidFill>
                <a:latin typeface="Gill Sans Light"/>
                <a:cs typeface="Gill Sans Light"/>
              </a:rPr>
              <a:t>sample SGD Progress</a:t>
            </a:r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:</a:t>
            </a: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>
                <a:solidFill>
                  <a:srgbClr val="000000"/>
                </a:solidFill>
                <a:latin typeface="Gill Sans Light"/>
                <a:cs typeface="Gill Sans Light"/>
              </a:rPr>
              <a:t/>
            </a:r>
            <a:br>
              <a:rPr lang="en-US" sz="3200" b="1" dirty="0">
                <a:solidFill>
                  <a:srgbClr val="000000"/>
                </a:solidFill>
                <a:latin typeface="Gill Sans Light"/>
                <a:cs typeface="Gill Sans Light"/>
              </a:rPr>
            </a:br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Simple idea: Make B so that the extra term is smaller than </a:t>
            </a: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Set                                                                        </a:t>
            </a: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862" y="4672789"/>
            <a:ext cx="2781300" cy="5207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614" y="5444751"/>
            <a:ext cx="3694545" cy="1027545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37" y="1733896"/>
            <a:ext cx="8312727" cy="203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982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8"/>
            <a:ext cx="9144000" cy="1470025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4800" dirty="0">
                <a:solidFill>
                  <a:srgbClr val="000000"/>
                </a:solidFill>
                <a:latin typeface="Gill Sans Light"/>
                <a:cs typeface="Gill Sans Light"/>
              </a:rPr>
              <a:t>S</a:t>
            </a:r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ingle iteration of B-sample SGD</a:t>
            </a:r>
            <a:endParaRPr lang="en-US" sz="4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14598" y="723753"/>
            <a:ext cx="9144000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If                                    </a:t>
            </a: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We get</a:t>
            </a: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1- sample SGD gets:</a:t>
            </a: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Tx/>
              <a:buChar char="-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005" y="1095826"/>
            <a:ext cx="3358677" cy="934132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319" y="5006755"/>
            <a:ext cx="7273636" cy="472314"/>
          </a:xfrm>
          <a:prstGeom prst="rect">
            <a:avLst/>
          </a:prstGeom>
        </p:spPr>
      </p:pic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37" y="3048708"/>
            <a:ext cx="8312727" cy="805354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613958" y="5784953"/>
            <a:ext cx="8337288" cy="769441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ctr"/>
            <a:r>
              <a:rPr lang="en-US" sz="44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B times more progress</a:t>
            </a:r>
            <a:r>
              <a:rPr lang="en-US" sz="4400" b="1" dirty="0">
                <a:solidFill>
                  <a:schemeClr val="bg1"/>
                </a:solidFill>
                <a:latin typeface="Gill Sans Light"/>
                <a:cs typeface="Gill Sans Light"/>
              </a:rPr>
              <a:t>! </a:t>
            </a:r>
            <a:r>
              <a:rPr lang="en-US" sz="36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(</a:t>
            </a:r>
            <a:r>
              <a:rPr lang="en-US" sz="3600" b="1" dirty="0">
                <a:solidFill>
                  <a:schemeClr val="bg1"/>
                </a:solidFill>
                <a:latin typeface="Gill Sans Light"/>
                <a:cs typeface="Gill Sans Light"/>
              </a:rPr>
              <a:t>a</a:t>
            </a:r>
            <a:r>
              <a:rPr lang="en-US" sz="36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pproximately)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5296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8"/>
            <a:ext cx="9144000" cy="1470025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Notation</a:t>
            </a:r>
            <a:endParaRPr lang="en-US" sz="4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14598" y="707473"/>
            <a:ext cx="9144000" cy="5016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Sum of grad norms:</a:t>
            </a:r>
            <a:endParaRPr lang="en-US" sz="3200" i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Gradient Diversity: </a:t>
            </a: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27" y="3459168"/>
            <a:ext cx="8312728" cy="2096435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5331" y="1575440"/>
            <a:ext cx="4768273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4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8"/>
            <a:ext cx="9144000" cy="1470025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Main Result</a:t>
            </a:r>
            <a:endParaRPr lang="en-US" sz="4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14598" y="707473"/>
            <a:ext cx="9144000" cy="4832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8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Main Theorem (assumption-less!)</a:t>
            </a:r>
          </a:p>
          <a:p>
            <a:endParaRPr lang="en-US" sz="28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8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8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8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8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8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Remarks: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This is a local lemma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True for both global, local min, and critical points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It’s universal! (no assumptions, always true)</a:t>
            </a: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98" y="1721414"/>
            <a:ext cx="9144000" cy="1938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668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8"/>
            <a:ext cx="9144000" cy="1470025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Main Result</a:t>
            </a:r>
            <a:endParaRPr lang="en-US" sz="4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14598" y="707473"/>
            <a:ext cx="914400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6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Corollary:</a:t>
            </a:r>
          </a:p>
          <a:p>
            <a:endParaRPr lang="en-US" sz="3600" b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13625" y="1440634"/>
            <a:ext cx="9701493" cy="400929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1474937" y="5426725"/>
            <a:ext cx="7056881" cy="1311845"/>
          </a:xfrm>
          <a:prstGeom prst="roundRect">
            <a:avLst>
              <a:gd name="adj" fmla="val 2973"/>
            </a:avLst>
          </a:prstGeom>
          <a:solidFill>
            <a:schemeClr val="tx1">
              <a:alpha val="83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If you set batch-size proportional to grad diversity, you’re good!</a:t>
            </a:r>
            <a:endParaRPr lang="en-US" sz="36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828" y="1448255"/>
            <a:ext cx="40767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53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8"/>
            <a:ext cx="9144000" cy="1470025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Gradient Diversity</a:t>
            </a:r>
            <a:endParaRPr lang="en-US" sz="4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-14598" y="707473"/>
            <a:ext cx="9144000" cy="6555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8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Gradient Diversity: </a:t>
            </a:r>
          </a:p>
          <a:p>
            <a:endParaRPr lang="en-US" sz="28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8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8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8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8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8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Measures similarity between gradients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Big Diversity: Larger batches =&gt; better speedups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Small Diversity: Smaller Batches =&gt; worse speedup</a:t>
            </a:r>
          </a:p>
          <a:p>
            <a:endParaRPr lang="en-US" sz="28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Examples: </a:t>
            </a:r>
          </a:p>
          <a:p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1. All gradients are orthogonal, Diversity = 1</a:t>
            </a:r>
          </a:p>
          <a:p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2. All gradients identical, Diversity = 1/n</a:t>
            </a:r>
          </a:p>
          <a:p>
            <a:endParaRPr lang="en-US" sz="2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864" y="1722411"/>
            <a:ext cx="7557025" cy="190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872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7941" t="20809" r="28268" b="22002"/>
          <a:stretch/>
        </p:blipFill>
        <p:spPr>
          <a:xfrm>
            <a:off x="2318869" y="1494119"/>
            <a:ext cx="4362822" cy="42731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393" y="2496997"/>
            <a:ext cx="368300" cy="2159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4995"/>
            <a:ext cx="9144000" cy="121629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1"/>
                </a:solidFill>
                <a:latin typeface="Gill Sans Light"/>
                <a:cs typeface="Gill Sans Light"/>
              </a:rPr>
              <a:t>High-level idea: “Similarity Hurts”</a:t>
            </a:r>
            <a:endParaRPr lang="en-US" sz="4400" dirty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pic>
        <p:nvPicPr>
          <p:cNvPr id="8" name="Picture 7" descr="02-11.jpg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95167" y="5880476"/>
            <a:ext cx="421351" cy="334367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0410" y="5867684"/>
            <a:ext cx="1347080" cy="321561"/>
          </a:xfrm>
          <a:prstGeom prst="rect">
            <a:avLst/>
          </a:prstGeom>
        </p:spPr>
      </p:pic>
      <p:sp>
        <p:nvSpPr>
          <p:cNvPr id="29" name="Rounded Rectangle 28"/>
          <p:cNvSpPr/>
          <p:nvPr/>
        </p:nvSpPr>
        <p:spPr>
          <a:xfrm>
            <a:off x="1467616" y="2372648"/>
            <a:ext cx="6640227" cy="2400562"/>
          </a:xfrm>
          <a:prstGeom prst="roundRect">
            <a:avLst>
              <a:gd name="adj" fmla="val 2973"/>
            </a:avLst>
          </a:prstGeom>
          <a:solidFill>
            <a:srgbClr val="16192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Gill Sans Light"/>
                <a:cs typeface="Gill Sans Light"/>
              </a:rPr>
              <a:t>“similar” </a:t>
            </a:r>
            <a:r>
              <a:rPr lang="en-US" sz="3200" dirty="0">
                <a:solidFill>
                  <a:schemeClr val="bg1"/>
                </a:solidFill>
                <a:latin typeface="Gill Sans Light"/>
                <a:cs typeface="Gill Sans Light"/>
              </a:rPr>
              <a:t>gradient updates</a:t>
            </a:r>
          </a:p>
          <a:p>
            <a:pPr algn="ctr"/>
            <a:endParaRPr lang="en-US" sz="32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3200" dirty="0" smtClean="0">
                <a:solidFill>
                  <a:schemeClr val="bg1"/>
                </a:solidFill>
                <a:latin typeface="Gill Sans Light"/>
                <a:cs typeface="Gill Sans Light"/>
              </a:rPr>
              <a:t>Having workers computing identical gradients is useless! =&gt; no speedup</a:t>
            </a:r>
          </a:p>
        </p:txBody>
      </p:sp>
      <p:pic>
        <p:nvPicPr>
          <p:cNvPr id="24" name="Picture 23" descr="02-11.jpg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64892" y="5856604"/>
            <a:ext cx="421351" cy="334367"/>
          </a:xfrm>
          <a:prstGeom prst="rect">
            <a:avLst/>
          </a:prstGeom>
        </p:spPr>
      </p:pic>
      <p:pic>
        <p:nvPicPr>
          <p:cNvPr id="31" name="Picture 3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135" y="5843812"/>
            <a:ext cx="1347080" cy="321561"/>
          </a:xfrm>
          <a:prstGeom prst="rect">
            <a:avLst/>
          </a:prstGeom>
        </p:spPr>
      </p:pic>
      <p:pic>
        <p:nvPicPr>
          <p:cNvPr id="34" name="Picture 33" descr="02-11.jpg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57450" y="5865536"/>
            <a:ext cx="421351" cy="334367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2693" y="5852744"/>
            <a:ext cx="1347080" cy="32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979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Stochastic Gradient Descent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59550" y="987726"/>
            <a:ext cx="9426734" cy="5720862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400" dirty="0" smtClean="0">
                <a:latin typeface="Gill Sans Light"/>
                <a:cs typeface="Gill Sans Light"/>
              </a:rPr>
              <a:t>SGD can take 10+ days on large data sets </a:t>
            </a:r>
          </a:p>
          <a:p>
            <a:pPr algn="ctr"/>
            <a:r>
              <a:rPr lang="en-US" sz="2400" b="1" i="1" dirty="0">
                <a:latin typeface="Gill Sans Light"/>
                <a:cs typeface="Gill Sans Light"/>
              </a:rPr>
              <a:t>[</a:t>
            </a:r>
            <a:r>
              <a:rPr lang="en-US" sz="2400" b="1" i="1" dirty="0" err="1">
                <a:latin typeface="Gill Sans Light"/>
                <a:cs typeface="Gill Sans Light"/>
              </a:rPr>
              <a:t>DawnBench</a:t>
            </a:r>
            <a:r>
              <a:rPr lang="en-US" sz="2400" b="1" i="1" dirty="0">
                <a:latin typeface="Gill Sans Light"/>
                <a:cs typeface="Gill Sans Light"/>
              </a:rPr>
              <a:t>, 2017]</a:t>
            </a:r>
            <a:endParaRPr lang="en-US" sz="1600" b="1" i="1" dirty="0">
              <a:latin typeface="Gill Sans Light"/>
              <a:cs typeface="Gill Sans Light"/>
            </a:endParaRPr>
          </a:p>
          <a:p>
            <a:pPr algn="ctr"/>
            <a:endParaRPr lang="en-US" sz="5500" dirty="0" smtClean="0">
              <a:latin typeface="Gill Sans Light"/>
              <a:cs typeface="Gill Sans Light"/>
            </a:endParaRPr>
          </a:p>
          <a:p>
            <a:pPr algn="ctr"/>
            <a:r>
              <a:rPr lang="en-US" sz="5500" dirty="0" smtClean="0">
                <a:latin typeface="Gill Sans Light"/>
                <a:cs typeface="Gill Sans Light"/>
              </a:rPr>
              <a:t>Goal:</a:t>
            </a:r>
          </a:p>
          <a:p>
            <a:pPr algn="ctr"/>
            <a:r>
              <a:rPr lang="en-US" sz="5500" b="1" i="1" dirty="0" smtClean="0">
                <a:latin typeface="Gill Sans Light"/>
                <a:cs typeface="Gill Sans Light"/>
              </a:rPr>
              <a:t>Speed up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3572806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8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Lower Bounds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21" y="24808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endParaRPr lang="en-US" sz="2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-8777" y="2272200"/>
            <a:ext cx="9144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8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8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8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800" b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77255" y="2156429"/>
            <a:ext cx="8836444" cy="2185214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800" b="1" dirty="0" smtClean="0">
                <a:latin typeface="Gill Sans Light"/>
                <a:cs typeface="Gill Sans Light"/>
              </a:rPr>
              <a:t>Theorem:</a:t>
            </a:r>
            <a:endParaRPr lang="en-US" sz="2800" b="1" dirty="0">
              <a:latin typeface="Gill Sans Light"/>
              <a:cs typeface="Gill Sans Light"/>
            </a:endParaRPr>
          </a:p>
          <a:p>
            <a:endParaRPr lang="en-US" sz="2800" dirty="0" smtClean="0">
              <a:latin typeface="Gill Sans Light"/>
              <a:cs typeface="Gill Sans Light"/>
            </a:endParaRPr>
          </a:p>
          <a:p>
            <a:pPr algn="ctr"/>
            <a:r>
              <a:rPr lang="en-US" sz="2800" dirty="0" smtClean="0">
                <a:latin typeface="Gill Sans Light"/>
                <a:cs typeface="Gill Sans Light"/>
              </a:rPr>
              <a:t>There exists problems where the bound on            is tight, and higher batch-size leads to slower convergence</a:t>
            </a:r>
            <a:endParaRPr lang="en-US" sz="2800" dirty="0">
              <a:latin typeface="Gill Sans Light"/>
              <a:cs typeface="Gill Sans Light"/>
            </a:endParaRPr>
          </a:p>
          <a:p>
            <a:endParaRPr lang="en-US" sz="2400" i="1" dirty="0" smtClean="0"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7391" y="3169463"/>
            <a:ext cx="868082" cy="35855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24562" y="5292172"/>
            <a:ext cx="8317168" cy="954107"/>
          </a:xfrm>
          <a:prstGeom prst="rect">
            <a:avLst/>
          </a:prstGeom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Gill Sans Light"/>
                <a:cs typeface="Gill Sans Light"/>
              </a:rPr>
              <a:t>We can’t increase the Batch size beyond a point </a:t>
            </a:r>
          </a:p>
          <a:p>
            <a:pPr algn="ctr"/>
            <a:r>
              <a:rPr lang="en-US" sz="2800" dirty="0" smtClean="0">
                <a:solidFill>
                  <a:schemeClr val="bg1"/>
                </a:solidFill>
                <a:latin typeface="Gill Sans Light"/>
                <a:cs typeface="Gill Sans Light"/>
              </a:rPr>
              <a:t>without sacrificing speedups</a:t>
            </a:r>
          </a:p>
        </p:txBody>
      </p:sp>
      <p:sp>
        <p:nvSpPr>
          <p:cNvPr id="8" name="Rectangle 7"/>
          <p:cNvSpPr/>
          <p:nvPr/>
        </p:nvSpPr>
        <p:spPr>
          <a:xfrm>
            <a:off x="-7343" y="0"/>
            <a:ext cx="9173882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700" b="1" u="sng" dirty="0" smtClean="0">
              <a:latin typeface="Gill Sans Light"/>
              <a:cs typeface="Gill Sans Light"/>
            </a:endParaRPr>
          </a:p>
          <a:p>
            <a:pPr algn="ctr"/>
            <a:endParaRPr lang="en-US" sz="3700" b="1" u="sng" dirty="0" smtClean="0">
              <a:latin typeface="Gill Sans Light"/>
              <a:cs typeface="Gill Sans Light"/>
            </a:endParaRPr>
          </a:p>
          <a:p>
            <a:pPr algn="ctr"/>
            <a:r>
              <a:rPr lang="en-US" sz="4400" dirty="0" smtClean="0">
                <a:latin typeface="Gill Sans Light"/>
                <a:cs typeface="Gill Sans Light"/>
              </a:rPr>
              <a:t>Gradient Diversity in Practice</a:t>
            </a:r>
          </a:p>
          <a:p>
            <a:pPr algn="ctr"/>
            <a:endParaRPr lang="en-US" sz="4400" dirty="0" smtClean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4215724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udaConvnetLossRatio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632" y="1553126"/>
            <a:ext cx="6404703" cy="480352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-14598" y="1179593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CIFAR-10 (</a:t>
            </a:r>
            <a:r>
              <a:rPr lang="en-US" sz="28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cuda</a:t>
            </a: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8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conv</a:t>
            </a: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-net)</a:t>
            </a:r>
          </a:p>
          <a:p>
            <a:pPr marL="457200" indent="-457200">
              <a:buFontTx/>
              <a:buChar char="-"/>
            </a:pPr>
            <a:endParaRPr lang="en-US" sz="2800" b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8"/>
            <a:ext cx="9144000" cy="1470025"/>
          </a:xfrm>
        </p:spPr>
        <p:txBody>
          <a:bodyPr>
            <a:noAutofit/>
          </a:bodyPr>
          <a:lstStyle/>
          <a:p>
            <a:r>
              <a:rPr lang="en-US" sz="4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Gradient Diversity in Experiments</a:t>
            </a:r>
            <a:endParaRPr lang="en-US" sz="48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325091" y="6190981"/>
            <a:ext cx="6433245" cy="5232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Smaller diversity =&gt; slower convergence</a:t>
            </a:r>
            <a:endParaRPr lang="en-US" sz="28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pic>
        <p:nvPicPr>
          <p:cNvPr id="6" name="Picture 5" descr="1565863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037" y="2808311"/>
            <a:ext cx="856596" cy="85659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93055" y="3388572"/>
            <a:ext cx="8317168" cy="1692771"/>
          </a:xfrm>
          <a:prstGeom prst="rect">
            <a:avLst/>
          </a:prstGeom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3600" b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Q: Mechanisms to increase diversity?</a:t>
            </a:r>
          </a:p>
          <a:p>
            <a:pPr algn="ctr"/>
            <a:endParaRPr lang="en-US" sz="3200" i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6003636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486999"/>
            <a:ext cx="9144000" cy="1216295"/>
          </a:xfrm>
          <a:prstGeom prst="rect">
            <a:avLst/>
          </a:prstGeom>
          <a:solidFill>
            <a:srgbClr val="0C1268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latin typeface="Gill Sans Light"/>
                <a:cs typeface="Gill Sans Light"/>
              </a:rPr>
              <a:t>Many more Questions</a:t>
            </a:r>
            <a:r>
              <a:rPr lang="mr-IN" sz="4400" dirty="0" smtClean="0">
                <a:latin typeface="Gill Sans Light"/>
                <a:cs typeface="Gill Sans Light"/>
              </a:rPr>
              <a:t>…</a:t>
            </a:r>
            <a:r>
              <a:rPr lang="en-US" sz="4400" dirty="0" smtClean="0">
                <a:latin typeface="Gill Sans Light"/>
                <a:cs typeface="Gill Sans Light"/>
              </a:rPr>
              <a:t>.</a:t>
            </a:r>
            <a:endParaRPr lang="en-US" sz="4400" dirty="0">
              <a:latin typeface="Gill Sans Light"/>
              <a:cs typeface="Gill Sans Ligh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2128790"/>
            <a:ext cx="9097362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3600" b="1" i="1" u="sng" dirty="0" smtClean="0"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r>
              <a:rPr lang="en-US" sz="3600" dirty="0" smtClean="0">
                <a:latin typeface="Gill Sans Light"/>
                <a:cs typeface="Gill Sans Light"/>
              </a:rPr>
              <a:t>Generalization?</a:t>
            </a:r>
          </a:p>
          <a:p>
            <a:pPr marL="342900" indent="-342900">
              <a:buFont typeface="Arial"/>
              <a:buChar char="•"/>
            </a:pPr>
            <a:r>
              <a:rPr lang="en-US" sz="3600" dirty="0">
                <a:latin typeface="Gill Sans Light"/>
                <a:cs typeface="Gill Sans Light"/>
              </a:rPr>
              <a:t>What happens with delayed nodes</a:t>
            </a:r>
            <a:r>
              <a:rPr lang="en-US" sz="3600" dirty="0" smtClean="0">
                <a:latin typeface="Gill Sans Light"/>
                <a:cs typeface="Gill Sans Light"/>
              </a:rPr>
              <a:t>?</a:t>
            </a:r>
          </a:p>
          <a:p>
            <a:pPr marL="342900" indent="-342900">
              <a:buFont typeface="Arial"/>
              <a:buChar char="•"/>
            </a:pPr>
            <a:r>
              <a:rPr lang="en-US" sz="3600" dirty="0" smtClean="0">
                <a:latin typeface="Gill Sans Light"/>
                <a:cs typeface="Gill Sans Light"/>
              </a:rPr>
              <a:t>Comm. </a:t>
            </a:r>
            <a:r>
              <a:rPr lang="en-US" sz="3600" dirty="0">
                <a:latin typeface="Gill Sans Light"/>
                <a:cs typeface="Gill Sans Light"/>
              </a:rPr>
              <a:t>i</a:t>
            </a:r>
            <a:r>
              <a:rPr lang="en-US" sz="3600" dirty="0" smtClean="0">
                <a:latin typeface="Gill Sans Light"/>
                <a:cs typeface="Gill Sans Light"/>
              </a:rPr>
              <a:t>s expensive, how often do we average?</a:t>
            </a:r>
          </a:p>
          <a:p>
            <a:pPr marL="342900" indent="-342900">
              <a:buFont typeface="Arial"/>
              <a:buChar char="•"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03168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26241"/>
            <a:ext cx="9144000" cy="1216295"/>
          </a:xfrm>
          <a:prstGeom prst="rect">
            <a:avLst/>
          </a:prstGeom>
          <a:solidFill>
            <a:srgbClr val="0C1268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latin typeface="Gill Sans Light"/>
                <a:cs typeface="Gill Sans Light"/>
              </a:rPr>
              <a:t>Generalization?</a:t>
            </a:r>
            <a:endParaRPr lang="en-US" sz="4400" dirty="0"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4939" y="1871778"/>
            <a:ext cx="7309137" cy="523220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Do models trained with </a:t>
            </a:r>
            <a:r>
              <a:rPr lang="en-US" sz="2800" b="1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minibatch</a:t>
            </a:r>
            <a:r>
              <a:rPr lang="en-US" sz="28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 SGD generalize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2045" y="2567184"/>
            <a:ext cx="4479911" cy="296464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332045" y="5754450"/>
            <a:ext cx="40062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b="1" dirty="0" err="1" smtClean="0">
                <a:latin typeface="Gill Sans Light"/>
                <a:cs typeface="Gill Sans Light"/>
              </a:rPr>
              <a:t>Alexnet</a:t>
            </a:r>
            <a:r>
              <a:rPr lang="en-US" sz="3600" b="1" dirty="0" smtClean="0">
                <a:latin typeface="Gill Sans Light"/>
                <a:cs typeface="Gill Sans Light"/>
              </a:rPr>
              <a:t> on </a:t>
            </a:r>
            <a:r>
              <a:rPr lang="en-US" sz="3600" b="1" dirty="0" err="1" smtClean="0">
                <a:latin typeface="Gill Sans Light"/>
                <a:cs typeface="Gill Sans Light"/>
              </a:rPr>
              <a:t>Imagenet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0506482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486999"/>
            <a:ext cx="9144000" cy="1216295"/>
          </a:xfrm>
          <a:prstGeom prst="rect">
            <a:avLst/>
          </a:prstGeom>
          <a:solidFill>
            <a:srgbClr val="0C1268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latin typeface="Gill Sans Light"/>
                <a:cs typeface="Gill Sans Light"/>
              </a:rPr>
              <a:t>Next Time</a:t>
            </a:r>
            <a:endParaRPr lang="en-US" sz="4400" dirty="0">
              <a:latin typeface="Gill Sans Light"/>
              <a:cs typeface="Gill Sans Ligh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2128790"/>
            <a:ext cx="7263527" cy="52629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4800" b="1" i="1" u="sng" dirty="0" smtClean="0"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r>
              <a:rPr lang="en-US" sz="4800" dirty="0" smtClean="0">
                <a:latin typeface="Gill Sans Light"/>
                <a:cs typeface="Gill Sans Light"/>
              </a:rPr>
              <a:t>Asynchronous Optimization</a:t>
            </a:r>
          </a:p>
          <a:p>
            <a:pPr marL="342900" indent="-342900">
              <a:buFont typeface="Arial"/>
              <a:buChar char="•"/>
            </a:pPr>
            <a:endParaRPr lang="en-US" sz="4800" dirty="0" smtClean="0"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r>
              <a:rPr lang="en-US" sz="4800" dirty="0" smtClean="0">
                <a:latin typeface="Gill Sans Light"/>
                <a:cs typeface="Gill Sans Light"/>
              </a:rPr>
              <a:t>Stragglers</a:t>
            </a:r>
          </a:p>
          <a:p>
            <a:pPr marL="342900" indent="-342900">
              <a:buFont typeface="Arial"/>
              <a:buChar char="•"/>
            </a:pPr>
            <a:endParaRPr lang="en-US" sz="4800" dirty="0" smtClean="0"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r>
              <a:rPr lang="en-US" sz="4800" dirty="0" err="1" smtClean="0">
                <a:latin typeface="Gill Sans Light"/>
                <a:cs typeface="Gill Sans Light"/>
              </a:rPr>
              <a:t>Hogwild</a:t>
            </a:r>
            <a:endParaRPr lang="en-US" sz="4800" dirty="0" smtClean="0"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4590744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14258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Idea:</a:t>
            </a:r>
          </a:p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Train at scale</a:t>
            </a:r>
            <a:endParaRPr lang="en-US" sz="5400" dirty="0">
              <a:latin typeface="Gill Sans Light"/>
              <a:cs typeface="Gill Sans Ligh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778" y="1552898"/>
            <a:ext cx="8438444" cy="527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468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891470"/>
            <a:ext cx="9144000" cy="1769118"/>
          </a:xfrm>
          <a:prstGeom prst="rect">
            <a:avLst/>
          </a:prstGeom>
          <a:solidFill>
            <a:srgbClr val="0C1268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500" dirty="0" err="1" smtClean="0">
                <a:latin typeface="Gill Sans Light"/>
                <a:cs typeface="Gill Sans Light"/>
              </a:rPr>
              <a:t>Minibatch</a:t>
            </a:r>
            <a:r>
              <a:rPr lang="en-US" sz="5500" dirty="0" smtClean="0">
                <a:latin typeface="Gill Sans Light"/>
                <a:cs typeface="Gill Sans Light"/>
              </a:rPr>
              <a:t> SGD</a:t>
            </a:r>
            <a:endParaRPr lang="en-US" sz="5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150720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7941" t="20809" r="28268" b="22002"/>
          <a:stretch/>
        </p:blipFill>
        <p:spPr>
          <a:xfrm>
            <a:off x="2318869" y="1494118"/>
            <a:ext cx="4362822" cy="42731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Rectangle 4"/>
          <p:cNvSpPr/>
          <p:nvPr/>
        </p:nvSpPr>
        <p:spPr>
          <a:xfrm>
            <a:off x="0" y="486999"/>
            <a:ext cx="9144000" cy="1216295"/>
          </a:xfrm>
          <a:prstGeom prst="rect">
            <a:avLst/>
          </a:prstGeom>
          <a:solidFill>
            <a:srgbClr val="0C1268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500" dirty="0" smtClean="0">
                <a:latin typeface="Gill Sans Light"/>
                <a:cs typeface="Gill Sans Light"/>
              </a:rPr>
              <a:t>Synchronous computation</a:t>
            </a:r>
            <a:endParaRPr lang="en-US" sz="5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5922466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7941" t="20809" r="28268" b="22002"/>
          <a:stretch/>
        </p:blipFill>
        <p:spPr>
          <a:xfrm>
            <a:off x="2318869" y="1494118"/>
            <a:ext cx="4362822" cy="42731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Rectangle 3"/>
          <p:cNvSpPr/>
          <p:nvPr/>
        </p:nvSpPr>
        <p:spPr>
          <a:xfrm>
            <a:off x="0" y="486999"/>
            <a:ext cx="9144000" cy="1216295"/>
          </a:xfrm>
          <a:prstGeom prst="rect">
            <a:avLst/>
          </a:prstGeom>
          <a:solidFill>
            <a:srgbClr val="0C1268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latin typeface="Gill Sans Light"/>
                <a:cs typeface="Gill Sans Light"/>
              </a:rPr>
              <a:t>Algorithm of choice: </a:t>
            </a:r>
            <a:r>
              <a:rPr lang="en-US" sz="4400" dirty="0" err="1" smtClean="0">
                <a:latin typeface="Gill Sans Light"/>
                <a:cs typeface="Gill Sans Light"/>
              </a:rPr>
              <a:t>minibatch</a:t>
            </a:r>
            <a:r>
              <a:rPr lang="en-US" sz="4400" dirty="0" smtClean="0">
                <a:latin typeface="Gill Sans Light"/>
                <a:cs typeface="Gill Sans Light"/>
              </a:rPr>
              <a:t> SGD</a:t>
            </a:r>
            <a:endParaRPr lang="en-US" sz="44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694274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7941" t="20809" r="28268" b="22002"/>
          <a:stretch/>
        </p:blipFill>
        <p:spPr>
          <a:xfrm>
            <a:off x="2318869" y="1494118"/>
            <a:ext cx="4362822" cy="42731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Rounded Rectangle 3"/>
          <p:cNvSpPr/>
          <p:nvPr/>
        </p:nvSpPr>
        <p:spPr>
          <a:xfrm>
            <a:off x="7008613" y="2058032"/>
            <a:ext cx="2135388" cy="840556"/>
          </a:xfrm>
          <a:prstGeom prst="roundRect">
            <a:avLst>
              <a:gd name="adj" fmla="val 8888"/>
            </a:avLst>
          </a:prstGeom>
          <a:solidFill>
            <a:srgbClr val="20268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Stores the model</a:t>
            </a:r>
            <a:endParaRPr lang="en-US" sz="20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cxnSp>
        <p:nvCxnSpPr>
          <p:cNvPr id="6" name="Straight Arrow Connector 5"/>
          <p:cNvCxnSpPr>
            <a:stCxn id="4" idx="1"/>
          </p:cNvCxnSpPr>
          <p:nvPr/>
        </p:nvCxnSpPr>
        <p:spPr>
          <a:xfrm flipH="1">
            <a:off x="5021438" y="2478310"/>
            <a:ext cx="1987175" cy="5222"/>
          </a:xfrm>
          <a:prstGeom prst="straightConnector1">
            <a:avLst/>
          </a:prstGeom>
          <a:ln>
            <a:solidFill>
              <a:srgbClr val="C62E5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2602751" y="6017444"/>
            <a:ext cx="3194425" cy="840556"/>
          </a:xfrm>
          <a:prstGeom prst="roundRect">
            <a:avLst>
              <a:gd name="adj" fmla="val 8888"/>
            </a:avLst>
          </a:prstGeom>
          <a:solidFill>
            <a:srgbClr val="20268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Gill Sans Light"/>
                <a:cs typeface="Gill Sans Light"/>
              </a:rPr>
              <a:t>Gradient Computations</a:t>
            </a:r>
            <a:endParaRPr lang="en-US" sz="24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cxnSp>
        <p:nvCxnSpPr>
          <p:cNvPr id="8" name="Straight Arrow Connector 7"/>
          <p:cNvCxnSpPr>
            <a:stCxn id="7" idx="0"/>
          </p:cNvCxnSpPr>
          <p:nvPr/>
        </p:nvCxnSpPr>
        <p:spPr>
          <a:xfrm flipH="1" flipV="1">
            <a:off x="2814094" y="5767293"/>
            <a:ext cx="1385870" cy="250151"/>
          </a:xfrm>
          <a:prstGeom prst="straightConnector1">
            <a:avLst/>
          </a:prstGeom>
          <a:ln>
            <a:solidFill>
              <a:srgbClr val="C62E5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7" idx="0"/>
          </p:cNvCxnSpPr>
          <p:nvPr/>
        </p:nvCxnSpPr>
        <p:spPr>
          <a:xfrm flipH="1" flipV="1">
            <a:off x="3910868" y="5767293"/>
            <a:ext cx="289096" cy="250151"/>
          </a:xfrm>
          <a:prstGeom prst="straightConnector1">
            <a:avLst/>
          </a:prstGeom>
          <a:ln>
            <a:solidFill>
              <a:srgbClr val="C62E5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7" idx="0"/>
          </p:cNvCxnSpPr>
          <p:nvPr/>
        </p:nvCxnSpPr>
        <p:spPr>
          <a:xfrm flipV="1">
            <a:off x="4199964" y="5767293"/>
            <a:ext cx="1817867" cy="250151"/>
          </a:xfrm>
          <a:prstGeom prst="straightConnector1">
            <a:avLst/>
          </a:prstGeom>
          <a:ln>
            <a:solidFill>
              <a:srgbClr val="C62E5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0" y="486999"/>
            <a:ext cx="9144000" cy="1216295"/>
          </a:xfrm>
          <a:prstGeom prst="rect">
            <a:avLst/>
          </a:prstGeom>
          <a:solidFill>
            <a:srgbClr val="0C1268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latin typeface="Gill Sans Light"/>
                <a:cs typeface="Gill Sans Light"/>
              </a:rPr>
              <a:t>Algorithm of choice: </a:t>
            </a:r>
            <a:r>
              <a:rPr lang="en-US" sz="4400" dirty="0" err="1" smtClean="0">
                <a:latin typeface="Gill Sans Light"/>
                <a:cs typeface="Gill Sans Light"/>
              </a:rPr>
              <a:t>minibatch</a:t>
            </a:r>
            <a:r>
              <a:rPr lang="en-US" sz="4400" dirty="0" smtClean="0">
                <a:latin typeface="Gill Sans Light"/>
                <a:cs typeface="Gill Sans Light"/>
              </a:rPr>
              <a:t> SGD</a:t>
            </a:r>
            <a:endParaRPr lang="en-US" sz="44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41163288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18426</TotalTime>
  <Words>963</Words>
  <Application>Microsoft Macintosh PowerPoint</Application>
  <PresentationFormat>On-screen Show (4:3)</PresentationFormat>
  <Paragraphs>387</Paragraphs>
  <Slides>44</Slides>
  <Notes>42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5" baseType="lpstr">
      <vt:lpstr>Office Theme</vt:lpstr>
      <vt:lpstr>PowerPoint Presentation</vt:lpstr>
      <vt:lpstr>Today</vt:lpstr>
      <vt:lpstr>Stochastic Gradient Descent</vt:lpstr>
      <vt:lpstr>Stochastic Gradient Descent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to analyze parallel algorithms?</vt:lpstr>
      <vt:lpstr>How to Analyze mini-batch?</vt:lpstr>
      <vt:lpstr>How to evaluate run-time</vt:lpstr>
      <vt:lpstr>Per iteration time</vt:lpstr>
      <vt:lpstr>Number of passes to ε accuracy</vt:lpstr>
      <vt:lpstr>Convergence of mini-batch SGD </vt:lpstr>
      <vt:lpstr>A single iteration of 1-sample SGD</vt:lpstr>
      <vt:lpstr>A single iteration of 1-sample SGD</vt:lpstr>
      <vt:lpstr> Single iteration of B-sample SGD</vt:lpstr>
      <vt:lpstr> Single iteration of B-sample SGD</vt:lpstr>
      <vt:lpstr> Single iteration of B-sample SGD</vt:lpstr>
      <vt:lpstr> Single iteration of B-sample SGD</vt:lpstr>
      <vt:lpstr> Single iteration of B-sample SGD</vt:lpstr>
      <vt:lpstr>Mini-batch Progress</vt:lpstr>
      <vt:lpstr> Single iteration of B-sample SGD</vt:lpstr>
      <vt:lpstr> Single iteration of B-sample SGD</vt:lpstr>
      <vt:lpstr> Single iteration of B-sample SGD</vt:lpstr>
      <vt:lpstr>Notation</vt:lpstr>
      <vt:lpstr>Main Result</vt:lpstr>
      <vt:lpstr>Main Result</vt:lpstr>
      <vt:lpstr>Gradient Diversity</vt:lpstr>
      <vt:lpstr>PowerPoint Presentation</vt:lpstr>
      <vt:lpstr>Lower Bounds</vt:lpstr>
      <vt:lpstr>Gradient Diversity in Experiments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anadim</dc:creator>
  <cp:lastModifiedBy>anadim</cp:lastModifiedBy>
  <cp:revision>1909</cp:revision>
  <cp:lastPrinted>2015-02-25T04:53:56Z</cp:lastPrinted>
  <dcterms:created xsi:type="dcterms:W3CDTF">2015-02-09T20:18:11Z</dcterms:created>
  <dcterms:modified xsi:type="dcterms:W3CDTF">2018-03-01T18:36:23Z</dcterms:modified>
</cp:coreProperties>
</file>